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65" r:id="rId8"/>
    <p:sldId id="266" r:id="rId9"/>
    <p:sldId id="262" r:id="rId10"/>
    <p:sldId id="267" r:id="rId11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 mitjà 2 - èmfasi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7" autoAdjust="0"/>
    <p:restoredTop sz="86385" autoAdjust="0"/>
  </p:normalViewPr>
  <p:slideViewPr>
    <p:cSldViewPr snapToGrid="0">
      <p:cViewPr varScale="1">
        <p:scale>
          <a:sx n="74" d="100"/>
          <a:sy n="74" d="100"/>
        </p:scale>
        <p:origin x="144" y="67"/>
      </p:cViewPr>
      <p:guideLst/>
    </p:cSldViewPr>
  </p:slideViewPr>
  <p:outlineViewPr>
    <p:cViewPr>
      <p:scale>
        <a:sx n="33" d="100"/>
        <a:sy n="33" d="100"/>
      </p:scale>
      <p:origin x="0" y="-1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a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Registres</a:t>
            </a:r>
          </a:p>
        </c:rich>
      </c:tx>
      <c:layout>
        <c:manualLayout>
          <c:xMode val="edge"/>
          <c:yMode val="edge"/>
          <c:x val="0.33200729653615901"/>
          <c:y val="3.51919748186955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Full1!$B$1</c:f>
              <c:strCache>
                <c:ptCount val="1"/>
                <c:pt idx="0">
                  <c:v>Registres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rgbClr val="000000"/>
                </a:solidFill>
              </a:ln>
              <a:effectLst>
                <a:outerShdw blurRad="254000" sx="102000" sy="102000" algn="ctr" rotWithShape="0">
                  <a:schemeClr val="tx1">
                    <a:alpha val="2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1D8-48D0-86BE-CA135AE687D7}"/>
              </c:ext>
            </c:extLst>
          </c:dPt>
          <c:dPt>
            <c:idx val="1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rgbClr val="000000"/>
                </a:solidFill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1D8-48D0-86BE-CA135AE687D7}"/>
              </c:ext>
            </c:extLst>
          </c:dPt>
          <c:dPt>
            <c:idx val="2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1D8-48D0-86BE-CA135AE687D7}"/>
              </c:ext>
            </c:extLst>
          </c:dPt>
          <c:dPt>
            <c:idx val="3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91D8-48D0-86BE-CA135AE687D7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a-E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Full1!$A$2:$A$5</c:f>
              <c:strCache>
                <c:ptCount val="2"/>
                <c:pt idx="0">
                  <c:v>enriquits</c:v>
                </c:pt>
                <c:pt idx="1">
                  <c:v>no enriquits</c:v>
                </c:pt>
              </c:strCache>
            </c:strRef>
          </c:cat>
          <c:val>
            <c:numRef>
              <c:f>Full1!$B$2:$B$5</c:f>
              <c:numCache>
                <c:formatCode>0%</c:formatCode>
                <c:ptCount val="4"/>
                <c:pt idx="0">
                  <c:v>0.42</c:v>
                </c:pt>
                <c:pt idx="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9B-49D3-A843-755DF2030AB8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a-ES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7216380584061195"/>
          <c:y val="0.4923838281096502"/>
          <c:w val="0.21760665237036739"/>
          <c:h val="0.17394166242856404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a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a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26C7707-931C-F184-EC97-1BD2C680C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E7F6AB99-387A-6CFC-DDAE-9A945CD404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/>
              <a:t>Feu clic aquí per editar l'estil de subtítols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6943C07C-AF2B-81D4-F30C-9BB3CE11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BE241E3-91D5-9410-C247-76E3509D9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EF45FCA-4BB9-83E2-CBEC-B4C46405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09887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675F4015-13AE-C008-E2BF-48235B15D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AE4C8862-C343-8086-A819-BFFF8E014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BE986BE6-BA70-B7FE-5C0A-530345227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2895A3E-46F6-CEEF-9C4E-AAA764251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FDC6DBB-4A1D-EC4B-BEFB-43DDB7B4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6226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>
            <a:extLst>
              <a:ext uri="{FF2B5EF4-FFF2-40B4-BE49-F238E27FC236}">
                <a16:creationId xmlns:a16="http://schemas.microsoft.com/office/drawing/2014/main" id="{417A98F5-4B82-7717-18A7-147476AC1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>
            <a:extLst>
              <a:ext uri="{FF2B5EF4-FFF2-40B4-BE49-F238E27FC236}">
                <a16:creationId xmlns:a16="http://schemas.microsoft.com/office/drawing/2014/main" id="{C4F6A61E-B81A-1FEE-2D74-E06A08FF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38BC095-4EC8-AD73-38D1-67CB38D12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CC8FBACD-C2A1-5505-8DB7-72804CB3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3EC3F6C5-8C95-D417-1DDF-82189E708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0719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DAF321D-B869-2FE0-B072-73ECFCC33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E2AD4660-EE9C-4810-BD62-7C62C15C8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C378E7B0-10B1-EC39-C86F-AD293430A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98B7BB2D-0727-E3E6-D197-A0B3AE21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6B30E81F-215B-5F4A-7082-650F21461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68309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1D51355-7BDF-D5B2-E045-2FCA01B07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2EFAF112-9913-1D6A-AED2-21230EDD9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A52C5562-A70A-B771-4D4F-57F39C8B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1EA76776-BF93-4F36-952B-9B41AFCE1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DC79A7CD-4531-5588-61F1-C6F0F944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2067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62E14C3-C19B-0E2F-8291-B7B3CF5C8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07A5905-E16C-48F8-E333-9DF5DD793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E1E31A51-6F85-7200-2C3F-972CEA08F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B23B8DE6-7868-E06E-8EEE-DD5CF9ED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E910A55E-A8E3-DD09-B663-2B0C4C03C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35D599A-531C-39C1-4579-13A0B367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0772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4E67137-0880-0368-DD45-42CC8E723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5D248316-B274-A60F-7901-7E0E65D96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idor de contingut 3">
            <a:extLst>
              <a:ext uri="{FF2B5EF4-FFF2-40B4-BE49-F238E27FC236}">
                <a16:creationId xmlns:a16="http://schemas.microsoft.com/office/drawing/2014/main" id="{92C05F6A-895C-BEC9-DB93-9CF0B3D107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>
            <a:extLst>
              <a:ext uri="{FF2B5EF4-FFF2-40B4-BE49-F238E27FC236}">
                <a16:creationId xmlns:a16="http://schemas.microsoft.com/office/drawing/2014/main" id="{79A010CB-AEF3-F060-B8AF-9F1B1229A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idor de contingut 5">
            <a:extLst>
              <a:ext uri="{FF2B5EF4-FFF2-40B4-BE49-F238E27FC236}">
                <a16:creationId xmlns:a16="http://schemas.microsoft.com/office/drawing/2014/main" id="{F0283721-F7B0-A81A-DE85-31F02193C3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Contenidor de data 6">
            <a:extLst>
              <a:ext uri="{FF2B5EF4-FFF2-40B4-BE49-F238E27FC236}">
                <a16:creationId xmlns:a16="http://schemas.microsoft.com/office/drawing/2014/main" id="{B9CD4E7B-9441-657F-FC9F-70F3E6AA1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8" name="Contenidor de peu de pàgina 7">
            <a:extLst>
              <a:ext uri="{FF2B5EF4-FFF2-40B4-BE49-F238E27FC236}">
                <a16:creationId xmlns:a16="http://schemas.microsoft.com/office/drawing/2014/main" id="{8656E356-46A4-9E9E-6DF0-6BACCECFC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>
            <a:extLst>
              <a:ext uri="{FF2B5EF4-FFF2-40B4-BE49-F238E27FC236}">
                <a16:creationId xmlns:a16="http://schemas.microsoft.com/office/drawing/2014/main" id="{85B46CEE-7786-54F0-5288-076316A62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87115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FA2D6AC-9165-E052-2552-A46687426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data 2">
            <a:extLst>
              <a:ext uri="{FF2B5EF4-FFF2-40B4-BE49-F238E27FC236}">
                <a16:creationId xmlns:a16="http://schemas.microsoft.com/office/drawing/2014/main" id="{66A0A0A1-A28E-8C8C-4854-8D36DC69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4" name="Contenidor de peu de pàgina 3">
            <a:extLst>
              <a:ext uri="{FF2B5EF4-FFF2-40B4-BE49-F238E27FC236}">
                <a16:creationId xmlns:a16="http://schemas.microsoft.com/office/drawing/2014/main" id="{3EE31BE3-1A3B-033C-150A-7F3A1FCDE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>
            <a:extLst>
              <a:ext uri="{FF2B5EF4-FFF2-40B4-BE49-F238E27FC236}">
                <a16:creationId xmlns:a16="http://schemas.microsoft.com/office/drawing/2014/main" id="{35042D92-01F8-5A25-D24F-C493A024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2166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>
            <a:extLst>
              <a:ext uri="{FF2B5EF4-FFF2-40B4-BE49-F238E27FC236}">
                <a16:creationId xmlns:a16="http://schemas.microsoft.com/office/drawing/2014/main" id="{3B6F1797-947A-0ED8-B066-8F15412F4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3" name="Contenidor de peu de pàgina 2">
            <a:extLst>
              <a:ext uri="{FF2B5EF4-FFF2-40B4-BE49-F238E27FC236}">
                <a16:creationId xmlns:a16="http://schemas.microsoft.com/office/drawing/2014/main" id="{D982EEAC-7B35-9696-B15D-BC622D4A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>
            <a:extLst>
              <a:ext uri="{FF2B5EF4-FFF2-40B4-BE49-F238E27FC236}">
                <a16:creationId xmlns:a16="http://schemas.microsoft.com/office/drawing/2014/main" id="{9CEDF1F0-B4EE-532C-18B7-C6597BBDB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2893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E1802BA-5CAF-17B6-8B8E-45CC97E4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33732DA4-8841-29D2-445B-BF39EDE64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88CD4387-015E-66A4-C31B-DE092C36A8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770CD94B-4A3A-6D85-28FC-00ABC110A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1C162F66-9184-F77A-118A-0A261FCC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91CF08C8-07ED-BADD-9D47-675FE74A6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8237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86A03070-9B61-E894-4F73-0721C81E4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>
            <a:extLst>
              <a:ext uri="{FF2B5EF4-FFF2-40B4-BE49-F238E27FC236}">
                <a16:creationId xmlns:a16="http://schemas.microsoft.com/office/drawing/2014/main" id="{C5A802FF-FB7F-B952-2539-48460C0737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>
            <a:extLst>
              <a:ext uri="{FF2B5EF4-FFF2-40B4-BE49-F238E27FC236}">
                <a16:creationId xmlns:a16="http://schemas.microsoft.com/office/drawing/2014/main" id="{B4F59BF0-1B86-8979-7EBA-C53289A0A1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Contenidor de data 4">
            <a:extLst>
              <a:ext uri="{FF2B5EF4-FFF2-40B4-BE49-F238E27FC236}">
                <a16:creationId xmlns:a16="http://schemas.microsoft.com/office/drawing/2014/main" id="{9C76CCD6-17DC-75D4-3A24-D2CC82FB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6" name="Contenidor de peu de pàgina 5">
            <a:extLst>
              <a:ext uri="{FF2B5EF4-FFF2-40B4-BE49-F238E27FC236}">
                <a16:creationId xmlns:a16="http://schemas.microsoft.com/office/drawing/2014/main" id="{020EB976-F5A9-1160-0751-38EC3DE22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>
            <a:extLst>
              <a:ext uri="{FF2B5EF4-FFF2-40B4-BE49-F238E27FC236}">
                <a16:creationId xmlns:a16="http://schemas.microsoft.com/office/drawing/2014/main" id="{C9A9F512-EDF9-D4C6-B3D9-6FDAFAB5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34977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>
            <a:extLst>
              <a:ext uri="{FF2B5EF4-FFF2-40B4-BE49-F238E27FC236}">
                <a16:creationId xmlns:a16="http://schemas.microsoft.com/office/drawing/2014/main" id="{C2610F3E-9CB9-9386-48F9-49DB6940D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>
            <a:extLst>
              <a:ext uri="{FF2B5EF4-FFF2-40B4-BE49-F238E27FC236}">
                <a16:creationId xmlns:a16="http://schemas.microsoft.com/office/drawing/2014/main" id="{24C3778E-BA49-6D83-EAD0-86FA736ED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data 3">
            <a:extLst>
              <a:ext uri="{FF2B5EF4-FFF2-40B4-BE49-F238E27FC236}">
                <a16:creationId xmlns:a16="http://schemas.microsoft.com/office/drawing/2014/main" id="{7ADAF322-4FF3-CE83-078E-DD255B767E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C32A6-F78F-4D7C-88DC-572153A98C7D}" type="datetimeFigureOut">
              <a:rPr lang="ca-ES" smtClean="0"/>
              <a:t>12/12/2022</a:t>
            </a:fld>
            <a:endParaRPr lang="ca-ES"/>
          </a:p>
        </p:txBody>
      </p:sp>
      <p:sp>
        <p:nvSpPr>
          <p:cNvPr id="5" name="Contenidor de peu de pàgina 4">
            <a:extLst>
              <a:ext uri="{FF2B5EF4-FFF2-40B4-BE49-F238E27FC236}">
                <a16:creationId xmlns:a16="http://schemas.microsoft.com/office/drawing/2014/main" id="{88CEB7E6-F30D-6815-1B42-D3A6F30511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>
            <a:extLst>
              <a:ext uri="{FF2B5EF4-FFF2-40B4-BE49-F238E27FC236}">
                <a16:creationId xmlns:a16="http://schemas.microsoft.com/office/drawing/2014/main" id="{FA17CC79-C78B-FBB4-59CA-3717BC69D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8600B-F709-4411-A77B-741DFC630FD8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5529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antic.bnc.cat/registre/981058511756006706" TargetMode="External"/><Relationship Id="rId2" Type="http://schemas.openxmlformats.org/officeDocument/2006/relationships/hyperlink" Target="https://cantic.bnc.cat/registre/981058511457406706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antic.bnc.cat/registre/981058521518306706" TargetMode="External"/><Relationship Id="rId4" Type="http://schemas.openxmlformats.org/officeDocument/2006/relationships/hyperlink" Target="https://cantic.bnc.cat/registre/981058512927706706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ol 4">
            <a:extLst>
              <a:ext uri="{FF2B5EF4-FFF2-40B4-BE49-F238E27FC236}">
                <a16:creationId xmlns:a16="http://schemas.microsoft.com/office/drawing/2014/main" id="{BFC57C39-DA1E-0D6A-DBA2-1682BFDE3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387600"/>
            <a:ext cx="9144000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a-ES" dirty="0"/>
              <a:t>CÀNTIC</a:t>
            </a:r>
          </a:p>
        </p:txBody>
      </p:sp>
      <p:sp>
        <p:nvSpPr>
          <p:cNvPr id="3" name="Subtítol 2">
            <a:extLst>
              <a:ext uri="{FF2B5EF4-FFF2-40B4-BE49-F238E27FC236}">
                <a16:creationId xmlns:a16="http://schemas.microsoft.com/office/drawing/2014/main" id="{192D52A1-C8D9-5917-A9EB-0A1EE620C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343420"/>
            <a:ext cx="9318171" cy="2163036"/>
          </a:xfrm>
        </p:spPr>
        <p:txBody>
          <a:bodyPr>
            <a:normAutofit lnSpcReduction="10000"/>
          </a:bodyPr>
          <a:lstStyle/>
          <a:p>
            <a:r>
              <a:rPr lang="ca-ES" sz="4000" dirty="0">
                <a:solidFill>
                  <a:srgbClr val="3F5B52"/>
                </a:solidFill>
              </a:rPr>
              <a:t>Enriquiment semàntic</a:t>
            </a:r>
          </a:p>
          <a:p>
            <a:r>
              <a:rPr lang="ca-ES" sz="4000" dirty="0">
                <a:solidFill>
                  <a:srgbClr val="3F5B52"/>
                </a:solidFill>
              </a:rPr>
              <a:t>Prova pilot</a:t>
            </a:r>
          </a:p>
          <a:p>
            <a:r>
              <a:rPr lang="ca-ES" sz="2400" dirty="0">
                <a:solidFill>
                  <a:srgbClr val="000000"/>
                </a:solidFill>
              </a:rPr>
              <a:t>Comissió Assessora de Catalogació de la Biblioteca de Catalunya</a:t>
            </a:r>
          </a:p>
          <a:p>
            <a:r>
              <a:rPr lang="ca-ES" sz="2400" dirty="0">
                <a:solidFill>
                  <a:srgbClr val="000000"/>
                </a:solidFill>
              </a:rPr>
              <a:t>28 de novembre, 2022</a:t>
            </a:r>
          </a:p>
          <a:p>
            <a:endParaRPr lang="ca-ES" dirty="0"/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8EC7C38F-37A1-CD47-3D6E-80C6A1EFA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7737" y="1685491"/>
            <a:ext cx="2676525" cy="1228725"/>
          </a:xfrm>
          <a:prstGeom prst="rect">
            <a:avLst/>
          </a:prstGeom>
        </p:spPr>
      </p:pic>
      <p:pic>
        <p:nvPicPr>
          <p:cNvPr id="2" name="Imatge 1">
            <a:extLst>
              <a:ext uri="{FF2B5EF4-FFF2-40B4-BE49-F238E27FC236}">
                <a16:creationId xmlns:a16="http://schemas.microsoft.com/office/drawing/2014/main" id="{4AA74ECF-193B-36D5-174A-A5A5CA5D6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008" y="5691206"/>
            <a:ext cx="2023064" cy="4889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00965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283A9277-AE70-C545-CEEA-723EC605D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AFE40A1C-9301-0CF6-6A0A-08FB3BA03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2BB30BC5-67B0-21BD-EE6D-9F5DDA8C2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283" y="5032398"/>
            <a:ext cx="2023064" cy="48890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29651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938E07E5-5D21-C5CE-50DB-EA6DE9142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cap="all" dirty="0"/>
              <a:t>objectiu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721602A-40CE-E71A-B46C-080CEC60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794" y="1825625"/>
            <a:ext cx="8961120" cy="4351338"/>
          </a:xfrm>
        </p:spPr>
        <p:txBody>
          <a:bodyPr>
            <a:normAutofit/>
          </a:bodyPr>
          <a:lstStyle/>
          <a:p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Enriquir els registres d'autoritat CÀNTIC amb </a:t>
            </a:r>
            <a:r>
              <a:rPr lang="ca-E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URIs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ajudar a la futura transició de les dades a un model RDF i a preparar el catàleg per a les dades enllaçades. </a:t>
            </a:r>
          </a:p>
          <a:p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Obrir vies de navegació.</a:t>
            </a:r>
          </a:p>
          <a:p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Incloure més dades per a la descripció de l'autoritat.</a:t>
            </a:r>
          </a:p>
          <a:p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Millorar la consulta i fer-la més amigable als usuaris no catalogadors.</a:t>
            </a:r>
          </a:p>
        </p:txBody>
      </p:sp>
    </p:spTree>
    <p:extLst>
      <p:ext uri="{BB962C8B-B14F-4D97-AF65-F5344CB8AC3E}">
        <p14:creationId xmlns:p14="http://schemas.microsoft.com/office/powerpoint/2010/main" val="374673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AE55FEA4-0047-73E0-9A90-C094A087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a-ES" b="1" cap="all" dirty="0"/>
              <a:t>Procés</a:t>
            </a:r>
            <a:br>
              <a:rPr lang="ca-ES" dirty="0"/>
            </a:br>
            <a:endParaRPr lang="ca-ES" dirty="0"/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0143E1B-E2E8-82A7-0C88-24A414F08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825625"/>
            <a:ext cx="8525691" cy="4351338"/>
          </a:xfrm>
        </p:spPr>
        <p:txBody>
          <a:bodyPr>
            <a:normAutofit lnSpcReduction="10000"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Tria: 5.000 registres CANTIC de nom personal d’àmbit català.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Enriquiment: obtenir de fonts semàntiques identificadors i </a:t>
            </a:r>
            <a:r>
              <a:rPr lang="ca-E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URIs</a:t>
            </a: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una breu biografia i una imatge.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Càrrega al registre CANTIC només els camps MARC 21 producte de l’enriquiment.</a:t>
            </a:r>
          </a:p>
          <a:p>
            <a:pPr marL="627063" indent="0">
              <a:buNone/>
              <a:tabLst>
                <a:tab pos="627063" algn="l"/>
              </a:tabLst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024 = identificador i URI</a:t>
            </a:r>
          </a:p>
          <a:p>
            <a:pPr marL="627063" indent="0">
              <a:buNone/>
              <a:tabLst>
                <a:tab pos="627063" algn="l"/>
              </a:tabLst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678 = breu biografia</a:t>
            </a:r>
          </a:p>
          <a:p>
            <a:pPr marL="627063" indent="0">
              <a:buNone/>
              <a:tabLst>
                <a:tab pos="627063" algn="l"/>
              </a:tabLst>
            </a:pPr>
            <a:r>
              <a:rPr lang="ca-E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856 = imatge</a:t>
            </a:r>
          </a:p>
        </p:txBody>
      </p:sp>
    </p:spTree>
    <p:extLst>
      <p:ext uri="{BB962C8B-B14F-4D97-AF65-F5344CB8AC3E}">
        <p14:creationId xmlns:p14="http://schemas.microsoft.com/office/powerpoint/2010/main" val="35754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0EAF81C6-47F0-9871-588A-BC9B9CA28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/>
              <a:t>ENRIQUIMENT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F0C2BBE9-A049-E93A-E717-D8F828B26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7510" y="1825625"/>
            <a:ext cx="829056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a-E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 estat portat a terme per l’empresa NUBILUM mitjançant processos automàtics.</a:t>
            </a:r>
          </a:p>
          <a:p>
            <a:pPr marL="0" indent="0">
              <a:buNone/>
            </a:pPr>
            <a:endParaRPr lang="ca-E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 de </a:t>
            </a:r>
            <a:r>
              <a:rPr lang="ca-ES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VIA</a:t>
            </a:r>
            <a:r>
              <a:rPr lang="ca-E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s’han obtingut els identificadors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següents:</a:t>
            </a:r>
            <a:endParaRPr lang="ca-E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ISNI (International Standard </a:t>
            </a:r>
            <a:r>
              <a:rPr lang="ca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Name</a:t>
            </a: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ca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Identifier</a:t>
            </a: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LCCN (</a:t>
            </a: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Library </a:t>
            </a:r>
            <a:r>
              <a:rPr lang="es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of</a:t>
            </a: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Congress</a:t>
            </a: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Control </a:t>
            </a:r>
            <a:r>
              <a:rPr lang="es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Number</a:t>
            </a:r>
            <a:r>
              <a:rPr lang="es-ES" sz="28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800100" lvl="1" indent="-342900">
              <a:buFont typeface="Symbol" panose="05050102010706020507" pitchFamily="18" charset="2"/>
              <a:buChar char=""/>
            </a:pPr>
            <a:r>
              <a:rPr lang="ca-ES" sz="2800" dirty="0" err="1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Wikidata</a:t>
            </a:r>
            <a:endParaRPr lang="ca-ES" sz="2800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buFont typeface="Symbol" panose="05050102010706020507" pitchFamily="18" charset="2"/>
              <a:buChar char=""/>
            </a:pPr>
            <a:endParaRPr lang="ca-E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a-ES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partir de </a:t>
            </a:r>
            <a:r>
              <a:rPr lang="ca-ES" sz="2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Wikidata</a:t>
            </a:r>
            <a:r>
              <a:rPr lang="ca-E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s’ha obtingut en molts casos una breu biografia en català i una imatge</a:t>
            </a:r>
          </a:p>
        </p:txBody>
      </p:sp>
    </p:spTree>
    <p:extLst>
      <p:ext uri="{BB962C8B-B14F-4D97-AF65-F5344CB8AC3E}">
        <p14:creationId xmlns:p14="http://schemas.microsoft.com/office/powerpoint/2010/main" val="276457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F969DEBD-D41C-3E5B-DDD0-44CDD301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/>
              <a:t>RESULTAT</a:t>
            </a:r>
          </a:p>
        </p:txBody>
      </p:sp>
      <p:graphicFrame>
        <p:nvGraphicFramePr>
          <p:cNvPr id="6" name="Contenidor de contingut 5">
            <a:extLst>
              <a:ext uri="{FF2B5EF4-FFF2-40B4-BE49-F238E27FC236}">
                <a16:creationId xmlns:a16="http://schemas.microsoft.com/office/drawing/2014/main" id="{9028E91F-A2E8-84C4-18E9-8108906D5F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439213"/>
              </p:ext>
            </p:extLst>
          </p:nvPr>
        </p:nvGraphicFramePr>
        <p:xfrm>
          <a:off x="2364059" y="1825625"/>
          <a:ext cx="7449014" cy="4229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0361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54457936-4F91-DFCD-6613-55D500D37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/>
              <a:t>REGISTRES ENRIQUITS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F4FD6BF4-CEE8-57C7-C105-AB02F84889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9507" y="1914835"/>
            <a:ext cx="9989634" cy="4351338"/>
          </a:xfrm>
        </p:spPr>
        <p:txBody>
          <a:bodyPr/>
          <a:lstStyle/>
          <a:p>
            <a:pPr marL="0" indent="0">
              <a:buNone/>
            </a:pPr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 </a:t>
            </a:r>
            <a:r>
              <a:rPr lang="ca-ES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2.095 registres (42%)</a:t>
            </a:r>
          </a:p>
          <a:p>
            <a:pPr marL="0" indent="0">
              <a:buNone/>
            </a:pPr>
            <a:endParaRPr lang="ca-E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Concretament s’ha obtingut:</a:t>
            </a:r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ISNI: 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1.536 registres 	</a:t>
            </a:r>
          </a:p>
          <a:p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LCCN: 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1.518 registres 	</a:t>
            </a:r>
          </a:p>
          <a:p>
            <a:r>
              <a:rPr lang="ca-ES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Wikidata</a:t>
            </a:r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1.295 registres 	</a:t>
            </a:r>
          </a:p>
          <a:p>
            <a:r>
              <a:rPr lang="ca-ES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wikidata_imatge</a:t>
            </a:r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512 registres 	</a:t>
            </a:r>
          </a:p>
          <a:p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wikipedia_primer_paràgraf: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1.072 registres 	</a:t>
            </a:r>
          </a:p>
          <a:p>
            <a:endParaRPr lang="ca-ES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a-E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2129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3FCF2256-45BD-C474-6AFB-C7AF07022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/>
              <a:t>EXEMPLES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B27F7034-FD56-5093-9FCD-6489ADA87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3575" y="2134054"/>
            <a:ext cx="8324850" cy="4351338"/>
          </a:xfrm>
        </p:spPr>
        <p:txBody>
          <a:bodyPr>
            <a:normAutofit/>
          </a:bodyPr>
          <a:lstStyle/>
          <a:p>
            <a:r>
              <a:rPr lang="ca-ES" b="1" i="0" dirty="0">
                <a:solidFill>
                  <a:srgbClr val="212529"/>
                </a:solidFill>
                <a:effectLst/>
                <a:latin typeface="system-ui"/>
                <a:hlinkClick r:id="rId2"/>
              </a:rPr>
              <a:t>Bohigas, Oriol, 1925-2021</a:t>
            </a:r>
            <a:endParaRPr lang="ca-ES" b="0" i="0" dirty="0">
              <a:solidFill>
                <a:srgbClr val="212529"/>
              </a:solidFill>
              <a:effectLst/>
              <a:latin typeface="system-ui"/>
            </a:endParaRPr>
          </a:p>
          <a:p>
            <a:r>
              <a:rPr lang="ca-ES" b="1" i="0" dirty="0" err="1">
                <a:solidFill>
                  <a:srgbClr val="212529"/>
                </a:solidFill>
                <a:effectLst/>
                <a:latin typeface="system-ui"/>
                <a:hlinkClick r:id="rId3"/>
              </a:rPr>
              <a:t>Eiximenis</a:t>
            </a:r>
            <a:r>
              <a:rPr lang="ca-ES" b="1" i="0" dirty="0">
                <a:solidFill>
                  <a:srgbClr val="212529"/>
                </a:solidFill>
                <a:effectLst/>
                <a:latin typeface="system-ui"/>
                <a:hlinkClick r:id="rId3"/>
              </a:rPr>
              <a:t>, Francesc, 1327?-1409</a:t>
            </a:r>
            <a:endParaRPr lang="ca-ES" b="0" i="0" dirty="0">
              <a:solidFill>
                <a:srgbClr val="212529"/>
              </a:solidFill>
              <a:effectLst/>
              <a:latin typeface="system-ui"/>
            </a:endParaRPr>
          </a:p>
          <a:p>
            <a:r>
              <a:rPr lang="ca-ES" b="1" i="0" dirty="0">
                <a:solidFill>
                  <a:srgbClr val="212529"/>
                </a:solidFill>
                <a:effectLst/>
                <a:latin typeface="system-ui"/>
                <a:hlinkClick r:id="rId4"/>
              </a:rPr>
              <a:t>Janer, Maria de la Pau, 1966-</a:t>
            </a:r>
            <a:endParaRPr lang="ca-ES" b="0" i="0" dirty="0">
              <a:solidFill>
                <a:srgbClr val="212529"/>
              </a:solidFill>
              <a:effectLst/>
              <a:latin typeface="system-ui"/>
            </a:endParaRPr>
          </a:p>
          <a:p>
            <a:r>
              <a:rPr lang="ca-ES" b="1" i="0" dirty="0">
                <a:solidFill>
                  <a:srgbClr val="212529"/>
                </a:solidFill>
                <a:effectLst/>
                <a:latin typeface="system-ui"/>
                <a:hlinkClick r:id="rId5"/>
              </a:rPr>
              <a:t>Rodoreda, Mercè, 1908-1983</a:t>
            </a:r>
            <a:endParaRPr lang="ca-ES" b="0" i="0" dirty="0">
              <a:solidFill>
                <a:srgbClr val="212529"/>
              </a:solidFill>
              <a:effectLst/>
              <a:latin typeface="system-ui"/>
            </a:endParaRPr>
          </a:p>
          <a:p>
            <a:endParaRPr lang="ca-ES" b="0" i="0" dirty="0">
              <a:solidFill>
                <a:srgbClr val="212529"/>
              </a:solidFill>
              <a:effectLst/>
              <a:latin typeface="system-ui"/>
            </a:endParaRP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673404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43A9E1DE-B23D-029F-8763-A9CE03D2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b="1" dirty="0"/>
              <a:t>INCIDÈNCIES DETECTADES</a:t>
            </a:r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44E48426-69ED-BB01-851E-7B4FE57F0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02797"/>
            <a:ext cx="10515600" cy="3127375"/>
          </a:xfrm>
        </p:spPr>
        <p:txBody>
          <a:bodyPr/>
          <a:lstStyle/>
          <a:p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ISNI: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registres (0,9%)</a:t>
            </a:r>
          </a:p>
          <a:p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LCCN: 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registres (0,5%)</a:t>
            </a:r>
            <a:endParaRPr lang="ca-E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Wikidata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registres (0,7%)</a:t>
            </a:r>
            <a:endParaRPr lang="ca-ES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wikidata_imatge</a:t>
            </a:r>
            <a:r>
              <a:rPr lang="ca-E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 registres  (1,5%)</a:t>
            </a:r>
            <a:r>
              <a:rPr lang="ca-ES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ca-ES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wikipedia_primer_paràgraf</a:t>
            </a:r>
            <a:r>
              <a:rPr lang="ca-ES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a-ES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</a:t>
            </a:r>
            <a:r>
              <a:rPr lang="ca-E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registres (2%)</a:t>
            </a:r>
            <a:endParaRPr lang="ca-ES" dirty="0"/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</p:txBody>
      </p:sp>
      <p:sp>
        <p:nvSpPr>
          <p:cNvPr id="5" name="QuadreDeText 4">
            <a:extLst>
              <a:ext uri="{FF2B5EF4-FFF2-40B4-BE49-F238E27FC236}">
                <a16:creationId xmlns:a16="http://schemas.microsoft.com/office/drawing/2014/main" id="{0A00E8CC-2028-EEE4-91D8-5EE37D95855C}"/>
              </a:ext>
            </a:extLst>
          </p:cNvPr>
          <p:cNvSpPr txBox="1"/>
          <p:nvPr/>
        </p:nvSpPr>
        <p:spPr>
          <a:xfrm>
            <a:off x="1502228" y="4441861"/>
            <a:ext cx="9187543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Les imatges no sempre són de bona qualitat o prou representatives. Algunes ja no existeixen.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a-ES" sz="2800" dirty="0">
                <a:latin typeface="Arial" panose="020B0604020202020204" pitchFamily="34" charset="0"/>
                <a:cs typeface="Arial" panose="020B0604020202020204" pitchFamily="34" charset="0"/>
              </a:rPr>
              <a:t>El text biogràfic no sempre segueix un mateix estil, hi ha errors tipogràfics i la longitud pot variar molt. </a:t>
            </a:r>
          </a:p>
        </p:txBody>
      </p:sp>
    </p:spTree>
    <p:extLst>
      <p:ext uri="{BB962C8B-B14F-4D97-AF65-F5344CB8AC3E}">
        <p14:creationId xmlns:p14="http://schemas.microsoft.com/office/powerpoint/2010/main" val="1622649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>
            <a:extLst>
              <a:ext uri="{FF2B5EF4-FFF2-40B4-BE49-F238E27FC236}">
                <a16:creationId xmlns:a16="http://schemas.microsoft.com/office/drawing/2014/main" id="{13D9D57E-53B3-FB48-5D34-89904BB6D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b="1" dirty="0"/>
              <a:t>AVALUACIÓ</a:t>
            </a:r>
          </a:p>
        </p:txBody>
      </p:sp>
      <p:sp>
        <p:nvSpPr>
          <p:cNvPr id="3" name="Contenidor de contingut 2">
            <a:extLst>
              <a:ext uri="{FF2B5EF4-FFF2-40B4-BE49-F238E27FC236}">
                <a16:creationId xmlns:a16="http://schemas.microsoft.com/office/drawing/2014/main" id="{648400C7-1FDC-F452-C428-93DFD7077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628" y="1607911"/>
            <a:ext cx="10605655" cy="4492048"/>
          </a:xfrm>
        </p:spPr>
        <p:txBody>
          <a:bodyPr>
            <a:normAutofit lnSpcReduction="10000"/>
          </a:bodyPr>
          <a:lstStyle/>
          <a:p>
            <a:r>
              <a:rPr lang="ca-ES" dirty="0"/>
              <a:t>El procés ha requerit la dedicació de personal tècnic de programació tant de l’empresa NUBILUM per a l’obtenció de dades com del CSUC  per a la càrrega i de la BC per a l'adequació de la interfície web del CÀNTIC.</a:t>
            </a:r>
          </a:p>
          <a:p>
            <a:r>
              <a:rPr lang="ca-ES" dirty="0"/>
              <a:t>El fet de que els registres CÀNTIC estiguin en el VIAF ha facilitat el procés automàtic d’enriquiment. </a:t>
            </a:r>
          </a:p>
          <a:p>
            <a:r>
              <a:rPr lang="ca-ES" dirty="0"/>
              <a:t>El procés de càrrega no ha tingut incidències destacables.</a:t>
            </a:r>
          </a:p>
          <a:p>
            <a:r>
              <a:rPr lang="ca-ES" dirty="0"/>
              <a:t>Les dades incorporades no han entrat en conflicte amb les proporcionades pels catalogadors i no ha suposat cap destorb en el treball diari.</a:t>
            </a:r>
          </a:p>
          <a:p>
            <a:r>
              <a:rPr lang="ca-ES" dirty="0"/>
              <a:t>Les incidències detectades són poques.</a:t>
            </a:r>
          </a:p>
        </p:txBody>
      </p:sp>
    </p:spTree>
    <p:extLst>
      <p:ext uri="{BB962C8B-B14F-4D97-AF65-F5344CB8AC3E}">
        <p14:creationId xmlns:p14="http://schemas.microsoft.com/office/powerpoint/2010/main" val="5594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ci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444</Words>
  <Application>Microsoft Office PowerPoint</Application>
  <PresentationFormat>Pantalla panoràmica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6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system-ui</vt:lpstr>
      <vt:lpstr>Wingdings</vt:lpstr>
      <vt:lpstr>Tema de l'Office</vt:lpstr>
      <vt:lpstr>CÀNTIC</vt:lpstr>
      <vt:lpstr>objectiu</vt:lpstr>
      <vt:lpstr>Procés </vt:lpstr>
      <vt:lpstr>ENRIQUIMENT</vt:lpstr>
      <vt:lpstr>RESULTAT</vt:lpstr>
      <vt:lpstr>REGISTRES ENRIQUITS</vt:lpstr>
      <vt:lpstr>EXEMPLES</vt:lpstr>
      <vt:lpstr>INCIDÈNCIES DETECTADES</vt:lpstr>
      <vt:lpstr>AVALUACIÓ</vt:lpstr>
      <vt:lpstr>Presentació del PowerPoint</vt:lpstr>
    </vt:vector>
  </TitlesOfParts>
  <Company>Biblioteca de Catalunya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Reunió de la Comissió Assessora de CatalogacióPresentació</dc:title>
  <dc:subject>CÀNTIC: enriquiment semàntic</dc:subject>
  <dc:creator>bc_snb@bnc.cat</dc:creator>
  <cp:keywords/>
  <dc:description>Núm. de sessió: 1/2022</dc:description>
  <cp:lastModifiedBy>Marta Riera Sagrera</cp:lastModifiedBy>
  <cp:revision>23</cp:revision>
  <dcterms:created xsi:type="dcterms:W3CDTF">2022-11-16T12:21:15Z</dcterms:created>
  <dcterms:modified xsi:type="dcterms:W3CDTF">2022-12-12T11:54:34Z</dcterms:modified>
  <cp:category>presentació</cp:category>
</cp:coreProperties>
</file>